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650" r:id="rId2"/>
    <p:sldId id="710" r:id="rId3"/>
    <p:sldId id="711" r:id="rId4"/>
    <p:sldId id="728" r:id="rId5"/>
    <p:sldId id="724" r:id="rId6"/>
    <p:sldId id="708" r:id="rId7"/>
    <p:sldId id="651" r:id="rId8"/>
    <p:sldId id="729" r:id="rId9"/>
    <p:sldId id="730" r:id="rId10"/>
    <p:sldId id="727" r:id="rId11"/>
    <p:sldId id="720" r:id="rId12"/>
    <p:sldId id="725" r:id="rId13"/>
    <p:sldId id="731" r:id="rId14"/>
    <p:sldId id="723" r:id="rId15"/>
    <p:sldId id="721" r:id="rId16"/>
    <p:sldId id="306" r:id="rId17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E4F9FC"/>
    <a:srgbClr val="FA7A7A"/>
    <a:srgbClr val="1D7D1F"/>
    <a:srgbClr val="D4F5FA"/>
    <a:srgbClr val="FF4343"/>
    <a:srgbClr val="FF0000"/>
    <a:srgbClr val="92E4F2"/>
    <a:srgbClr val="F9FCB6"/>
    <a:srgbClr val="F7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76598" autoAdjust="0"/>
  </p:normalViewPr>
  <p:slideViewPr>
    <p:cSldViewPr>
      <p:cViewPr varScale="1">
        <p:scale>
          <a:sx n="89" d="100"/>
          <a:sy n="89" d="100"/>
        </p:scale>
        <p:origin x="139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/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/>
        </a:p>
      </dgm:t>
    </dgm:pt>
    <dgm:pt modelId="{492BA6B9-F35F-4749-8364-0F1CDA1A9A40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входного контроля проектной документации;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/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/>
        </a:p>
      </dgm:t>
    </dgm:pt>
    <dgm:pt modelId="{06584DDA-2CF5-4204-8685-9B21ACBC40C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/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/>
        </a:p>
      </dgm:t>
    </dgm:pt>
    <dgm:pt modelId="{DF634C0D-500D-4CED-A454-C4BDF7BCAB71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оперативное планирование, координация, организация и проведение строительного контроля;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/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/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/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/>
        </a:p>
      </dgm:t>
    </dgm:pt>
    <dgm:pt modelId="{C90A8CC9-ADD8-4E7A-8068-1693683E5D43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приемка законченных видов и отдельных этапов работ по строительству с правом подписи соответствующих документов;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/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/>
        </a:p>
      </dgm:t>
    </dgm:pt>
    <dgm:pt modelId="{A260BE17-66C6-49D6-9B15-621E27BB8AA8}">
      <dgm:prSet phldrT="[Текст]" custT="1"/>
      <dgm:spPr>
        <a:solidFill>
          <a:srgbClr val="E4F9F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подписание следующих документов: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/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/>
        </a:p>
      </dgm:t>
    </dgm:pt>
    <dgm:pt modelId="{8826E27E-344F-43EF-B773-787B463B2B49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/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/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4" custLinFactNeighborX="-228" custLinFactNeighborY="-1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3" presStyleCnt="4" custLinFactNeighborX="-8978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05EF1-BECE-448C-8475-3F83568254C0}" type="presOf" srcId="{F49650C7-25BB-4895-9171-E167187D96BA}" destId="{7C36CB5A-38E3-42D4-8FE8-569DD73B728E}" srcOrd="0" destOrd="0" presId="urn:microsoft.com/office/officeart/2005/8/layout/chevron2"/>
    <dgm:cxn modelId="{D81BE91E-E297-479C-AD24-2EF6DB214C53}" type="presOf" srcId="{C90A8CC9-ADD8-4E7A-8068-1693683E5D43}" destId="{8C8F7837-1E3A-4905-8608-36809E0B2A79}" srcOrd="0" destOrd="0" presId="urn:microsoft.com/office/officeart/2005/8/layout/chevron2"/>
    <dgm:cxn modelId="{DA093CD1-2D92-4974-BB10-04FB9548C76B}" type="presOf" srcId="{27CA51D4-465F-4F7A-AD22-2DEBD4EA2EC1}" destId="{7453849F-C955-4245-A5CB-1C1CB84C7FBF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364C33FC-74A8-47CC-87DB-27D5DA1EF169}" type="presOf" srcId="{DF634C0D-500D-4CED-A454-C4BDF7BCAB71}" destId="{C9A388CF-2E91-4392-AEA0-05BE04FF36A1}" srcOrd="0" destOrd="0" presId="urn:microsoft.com/office/officeart/2005/8/layout/chevron2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A79EA5F1-C3BE-4720-A055-D3C891BC8F64}" type="presOf" srcId="{F3732164-5C4B-4FAB-9DCB-9B3906713856}" destId="{560290B6-6B83-4DE4-A89E-5CD3CB687AB9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3E671F36-65D9-48D6-A8B4-17335673E050}" type="presOf" srcId="{492BA6B9-F35F-4749-8364-0F1CDA1A9A40}" destId="{02842844-2E50-483D-A5A2-E97785C60DC6}" srcOrd="0" destOrd="0" presId="urn:microsoft.com/office/officeart/2005/8/layout/chevron2"/>
    <dgm:cxn modelId="{D7015677-9258-4B4E-A4D3-28F417D7FD99}" type="presOf" srcId="{06584DDA-2CF5-4204-8685-9B21ACBC40C6}" destId="{68E1EA8D-B99A-4E0F-9DCB-8D07706F38F6}" srcOrd="0" destOrd="0" presId="urn:microsoft.com/office/officeart/2005/8/layout/chevron2"/>
    <dgm:cxn modelId="{D89A20B7-6324-443F-9290-5AD6412AB715}" type="presOf" srcId="{8826E27E-344F-43EF-B773-787B463B2B49}" destId="{A23EC147-C44E-43A2-B9C6-E87BDE80DF58}" srcOrd="0" destOrd="0" presId="urn:microsoft.com/office/officeart/2005/8/layout/chevron2"/>
    <dgm:cxn modelId="{D8188A0F-DFD7-4319-A300-17EBA5863D16}" type="presOf" srcId="{A260BE17-66C6-49D6-9B15-621E27BB8AA8}" destId="{64FED279-CFDE-4521-B72D-A62EE86563F6}" srcOrd="0" destOrd="0" presId="urn:microsoft.com/office/officeart/2005/8/layout/chevron2"/>
    <dgm:cxn modelId="{02CF425C-FBEF-4123-9014-5A001AC30AB6}" type="presParOf" srcId="{7453849F-C955-4245-A5CB-1C1CB84C7FBF}" destId="{7231E4E3-88F0-4A44-91A8-6D496F93623C}" srcOrd="0" destOrd="0" presId="urn:microsoft.com/office/officeart/2005/8/layout/chevron2"/>
    <dgm:cxn modelId="{00813C3C-E680-43D2-ACC6-3A13D377A080}" type="presParOf" srcId="{7231E4E3-88F0-4A44-91A8-6D496F93623C}" destId="{560290B6-6B83-4DE4-A89E-5CD3CB687AB9}" srcOrd="0" destOrd="0" presId="urn:microsoft.com/office/officeart/2005/8/layout/chevron2"/>
    <dgm:cxn modelId="{EABE1B07-C02F-43E6-9107-51F6783A10D1}" type="presParOf" srcId="{7231E4E3-88F0-4A44-91A8-6D496F93623C}" destId="{02842844-2E50-483D-A5A2-E97785C60DC6}" srcOrd="1" destOrd="0" presId="urn:microsoft.com/office/officeart/2005/8/layout/chevron2"/>
    <dgm:cxn modelId="{F7F39AB1-6455-4160-AE94-ECF68C5A889A}" type="presParOf" srcId="{7453849F-C955-4245-A5CB-1C1CB84C7FBF}" destId="{FDF011F1-204D-43E3-AC41-D3D87DDB8B7C}" srcOrd="1" destOrd="0" presId="urn:microsoft.com/office/officeart/2005/8/layout/chevron2"/>
    <dgm:cxn modelId="{02805D45-9945-4791-A2CE-617000EBD599}" type="presParOf" srcId="{7453849F-C955-4245-A5CB-1C1CB84C7FBF}" destId="{7808D10E-FECF-4D7C-897A-0B57914051C5}" srcOrd="2" destOrd="0" presId="urn:microsoft.com/office/officeart/2005/8/layout/chevron2"/>
    <dgm:cxn modelId="{FC9E26A0-B885-4B83-B393-3FDF7A420B66}" type="presParOf" srcId="{7808D10E-FECF-4D7C-897A-0B57914051C5}" destId="{68E1EA8D-B99A-4E0F-9DCB-8D07706F38F6}" srcOrd="0" destOrd="0" presId="urn:microsoft.com/office/officeart/2005/8/layout/chevron2"/>
    <dgm:cxn modelId="{C7F3C462-2C29-43CF-A35D-4CD823A8170E}" type="presParOf" srcId="{7808D10E-FECF-4D7C-897A-0B57914051C5}" destId="{C9A388CF-2E91-4392-AEA0-05BE04FF36A1}" srcOrd="1" destOrd="0" presId="urn:microsoft.com/office/officeart/2005/8/layout/chevron2"/>
    <dgm:cxn modelId="{5C2E8D1F-C863-4AE4-ABED-5150078B2608}" type="presParOf" srcId="{7453849F-C955-4245-A5CB-1C1CB84C7FBF}" destId="{D96B4D19-898E-42AC-A21D-393E52CC9AC6}" srcOrd="3" destOrd="0" presId="urn:microsoft.com/office/officeart/2005/8/layout/chevron2"/>
    <dgm:cxn modelId="{BA2FB2A6-FC60-4F17-A540-3BD9EC6EE7CA}" type="presParOf" srcId="{7453849F-C955-4245-A5CB-1C1CB84C7FBF}" destId="{A0A0FED7-8ECB-42F2-AD3C-F7AFA10E5483}" srcOrd="4" destOrd="0" presId="urn:microsoft.com/office/officeart/2005/8/layout/chevron2"/>
    <dgm:cxn modelId="{C8094C66-13D2-4AAB-BC5B-47BB11600D2A}" type="presParOf" srcId="{A0A0FED7-8ECB-42F2-AD3C-F7AFA10E5483}" destId="{7C36CB5A-38E3-42D4-8FE8-569DD73B728E}" srcOrd="0" destOrd="0" presId="urn:microsoft.com/office/officeart/2005/8/layout/chevron2"/>
    <dgm:cxn modelId="{515B30AE-2717-4A3B-ADC4-0E359D56D471}" type="presParOf" srcId="{A0A0FED7-8ECB-42F2-AD3C-F7AFA10E5483}" destId="{8C8F7837-1E3A-4905-8608-36809E0B2A79}" srcOrd="1" destOrd="0" presId="urn:microsoft.com/office/officeart/2005/8/layout/chevron2"/>
    <dgm:cxn modelId="{2A789C66-8234-4904-BE71-A390A66F5E00}" type="presParOf" srcId="{7453849F-C955-4245-A5CB-1C1CB84C7FBF}" destId="{2E409694-C2FA-4515-8AB5-61C5F31B8F09}" srcOrd="5" destOrd="0" presId="urn:microsoft.com/office/officeart/2005/8/layout/chevron2"/>
    <dgm:cxn modelId="{591AA179-0B09-4C65-8722-4029B45E8BC9}" type="presParOf" srcId="{7453849F-C955-4245-A5CB-1C1CB84C7FBF}" destId="{DD953B3E-1880-482C-BCFA-CD44EBB856E1}" srcOrd="6" destOrd="0" presId="urn:microsoft.com/office/officeart/2005/8/layout/chevron2"/>
    <dgm:cxn modelId="{EAF2F046-EB60-4C71-88A8-EF20045F97FB}" type="presParOf" srcId="{DD953B3E-1880-482C-BCFA-CD44EBB856E1}" destId="{A23EC147-C44E-43A2-B9C6-E87BDE80DF58}" srcOrd="0" destOrd="0" presId="urn:microsoft.com/office/officeart/2005/8/layout/chevron2"/>
    <dgm:cxn modelId="{136B0CE6-4DD1-4ED6-B42A-8F8719EB438E}" type="presParOf" srcId="{DD953B3E-1880-482C-BCFA-CD44EBB856E1}" destId="{64FED279-CFDE-4521-B72D-A62EE865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41196" y="143108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31370"/>
        <a:ext cx="658915" cy="282392"/>
      </dsp:txXfrm>
    </dsp:sp>
    <dsp:sp modelId="{02842844-2E50-483D-A5A2-E97785C60DC6}">
      <dsp:nvSpPr>
        <dsp:cNvPr id="0" name=""/>
        <dsp:cNvSpPr/>
      </dsp:nvSpPr>
      <dsp:spPr>
        <a:xfrm rot="5400000">
          <a:off x="4343986" y="-3703353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входного контроля проектной документации;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40633" y="29868"/>
        <a:ext cx="7988688" cy="552114"/>
      </dsp:txXfrm>
    </dsp:sp>
    <dsp:sp modelId="{68E1EA8D-B99A-4E0F-9DCB-8D07706F38F6}">
      <dsp:nvSpPr>
        <dsp:cNvPr id="0" name=""/>
        <dsp:cNvSpPr/>
      </dsp:nvSpPr>
      <dsp:spPr>
        <a:xfrm rot="5400000">
          <a:off x="-141196" y="932187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120449"/>
        <a:ext cx="658915" cy="282392"/>
      </dsp:txXfrm>
    </dsp:sp>
    <dsp:sp modelId="{C9A388CF-2E91-4392-AEA0-05BE04FF36A1}">
      <dsp:nvSpPr>
        <dsp:cNvPr id="0" name=""/>
        <dsp:cNvSpPr/>
      </dsp:nvSpPr>
      <dsp:spPr>
        <a:xfrm rot="5400000">
          <a:off x="4362268" y="-2912362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оперативное планирование, координация, организация и проведение строительного контроля;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820859"/>
        <a:ext cx="7988688" cy="552114"/>
      </dsp:txXfrm>
    </dsp:sp>
    <dsp:sp modelId="{7C36CB5A-38E3-42D4-8FE8-569DD73B728E}">
      <dsp:nvSpPr>
        <dsp:cNvPr id="0" name=""/>
        <dsp:cNvSpPr/>
      </dsp:nvSpPr>
      <dsp:spPr>
        <a:xfrm rot="5400000">
          <a:off x="-141196" y="1721265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909527"/>
        <a:ext cx="658915" cy="282392"/>
      </dsp:txXfrm>
    </dsp:sp>
    <dsp:sp modelId="{8C8F7837-1E3A-4905-8608-36809E0B2A79}">
      <dsp:nvSpPr>
        <dsp:cNvPr id="0" name=""/>
        <dsp:cNvSpPr/>
      </dsp:nvSpPr>
      <dsp:spPr>
        <a:xfrm rot="5400000">
          <a:off x="4362268" y="-2123283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приемка законченных видов и отдельных этапов работ по строительству с правом подписи соответствующих документов;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1609938"/>
        <a:ext cx="7988688" cy="552114"/>
      </dsp:txXfrm>
    </dsp:sp>
    <dsp:sp modelId="{A23EC147-C44E-43A2-B9C6-E87BDE80DF58}">
      <dsp:nvSpPr>
        <dsp:cNvPr id="0" name=""/>
        <dsp:cNvSpPr/>
      </dsp:nvSpPr>
      <dsp:spPr>
        <a:xfrm rot="5400000">
          <a:off x="-141196" y="2512256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700518"/>
        <a:ext cx="658915" cy="282392"/>
      </dsp:txXfrm>
    </dsp:sp>
    <dsp:sp modelId="{64FED279-CFDE-4521-B72D-A62EE86563F6}">
      <dsp:nvSpPr>
        <dsp:cNvPr id="0" name=""/>
        <dsp:cNvSpPr/>
      </dsp:nvSpPr>
      <dsp:spPr>
        <a:xfrm rot="5400000">
          <a:off x="4362268" y="-1334205"/>
          <a:ext cx="611850" cy="8018556"/>
        </a:xfrm>
        <a:prstGeom prst="round2SameRect">
          <a:avLst/>
        </a:prstGeom>
        <a:solidFill>
          <a:srgbClr val="E4F9FC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подписание следующих документов: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2399016"/>
        <a:ext cx="7988688" cy="55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3686-63DB-44D5-9343-BF33D920C50F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2975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975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1472-C1F1-45DB-9404-E82C2056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2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7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7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1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stroy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egulation.gov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333240" y="3124853"/>
            <a:ext cx="85939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в области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строительства: требования к включению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7504" y="5828263"/>
            <a:ext cx="9045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Департамента профессионального образования 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«Национальное объединение строителей» 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Кришталь Владислав Викторович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по запросу электронный реес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46642"/>
            <a:ext cx="29908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9" y="210981"/>
            <a:ext cx="951769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929" y="1113891"/>
            <a:ext cx="643230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направлений подготовки в области строительства утверждается Министерством строительства и жилищно-коммунального хозяйства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929" y="2527341"/>
            <a:ext cx="64955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заказу НОСТРОЙ ведущий строительный вуз – МГСУ провел ретроспективный анализ направлений подготовки в строительстве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подготовил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Указатель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перечней специальностей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направлений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по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высшего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строительства, реализовывавшихся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с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1954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по настоящее время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1969" y="4990693"/>
            <a:ext cx="6036215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НОСТРОЙ направил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Министерство свое виденье направлений подготовки в области строительства, которое включает не только перечень направлений подготовки в строительстве с 1954 года,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и смежные специальности.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Картинки по запросу мгсу эмбл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27341"/>
            <a:ext cx="1172914" cy="18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749" y="910218"/>
            <a:ext cx="1297913" cy="1388767"/>
          </a:xfrm>
          <a:prstGeom prst="rect">
            <a:avLst/>
          </a:prstGeom>
        </p:spPr>
      </p:pic>
      <p:pic>
        <p:nvPicPr>
          <p:cNvPr id="2056" name="Picture 8" descr="Картинки по запросу строительные професс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05" y="5016556"/>
            <a:ext cx="2718611" cy="15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14701" y="61705"/>
            <a:ext cx="713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подготовки в области 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49579" y="2281520"/>
            <a:ext cx="8745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charset="0"/>
              </a:rPr>
              <a:t>Приказ Министерства высшего и среднего специального образования </a:t>
            </a:r>
            <a:r>
              <a:rPr lang="ru-RU" altLang="ru-RU" sz="1200" dirty="0" smtClean="0">
                <a:latin typeface="Arial" charset="0"/>
              </a:rPr>
              <a:t>СССР от </a:t>
            </a:r>
            <a:r>
              <a:rPr lang="ru-RU" altLang="ru-RU" sz="1200" dirty="0">
                <a:latin typeface="Arial" charset="0"/>
              </a:rPr>
              <a:t>17.11.1987 №790 </a:t>
            </a:r>
            <a:endParaRPr lang="ru-RU" altLang="ru-RU" sz="1200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" charset="0"/>
              </a:rPr>
              <a:t>"</a:t>
            </a:r>
            <a:r>
              <a:rPr lang="ru-RU" altLang="ru-RU" sz="1200" dirty="0">
                <a:latin typeface="Arial" charset="0"/>
              </a:rPr>
              <a:t>Об утверждении перечня специальностей вузов СССР"</a:t>
            </a:r>
          </a:p>
        </p:txBody>
      </p:sp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121154" y="1699244"/>
            <a:ext cx="8130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charset="0"/>
              </a:rPr>
              <a:t>Приказ Министерства высшего и среднего специального образования СССР от 05.09.1975г. №831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Arial" charset="0"/>
              </a:rPr>
              <a:t>“</a:t>
            </a:r>
            <a:r>
              <a:rPr lang="ru-RU" altLang="ru-RU" sz="1200" dirty="0">
                <a:latin typeface="Arial" charset="0"/>
              </a:rPr>
              <a:t>Об утверждении Перечня действующих специальностей и специализаций высших учебных заведений СССР</a:t>
            </a:r>
            <a:r>
              <a:rPr lang="en-US" altLang="ru-RU" sz="1200" dirty="0">
                <a:latin typeface="Arial" charset="0"/>
              </a:rPr>
              <a:t>”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4516787" y="81473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1954</a:t>
            </a: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4516787" y="2083057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1987</a:t>
            </a: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4516787" y="1477241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1975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146582" y="1084383"/>
            <a:ext cx="8928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charset="0"/>
              </a:rPr>
              <a:t>Приказ Министра высшего образования СССР от 09.09.1954г. № </a:t>
            </a:r>
            <a:r>
              <a:rPr lang="ru-RU" altLang="ru-RU" sz="1200" dirty="0" smtClean="0">
                <a:latin typeface="Arial" charset="0"/>
              </a:rPr>
              <a:t>975 на </a:t>
            </a:r>
            <a:r>
              <a:rPr lang="ru-RU" altLang="ru-RU" sz="1200" dirty="0">
                <a:latin typeface="Arial" charset="0"/>
              </a:rPr>
              <a:t>основе решения СМ СССР и ЦК КПСС от 30.08.1954г. </a:t>
            </a:r>
            <a:r>
              <a:rPr lang="en-US" altLang="ru-RU" sz="1200" dirty="0">
                <a:latin typeface="Arial" charset="0"/>
              </a:rPr>
              <a:t>“</a:t>
            </a:r>
            <a:r>
              <a:rPr lang="ru-RU" altLang="ru-RU" sz="1200" dirty="0">
                <a:latin typeface="Arial" charset="0"/>
              </a:rPr>
              <a:t>Об улучшении качества подготовки специалистов высшей и средней квалификации</a:t>
            </a:r>
            <a:r>
              <a:rPr lang="en-US" altLang="ru-RU" sz="1200" dirty="0">
                <a:latin typeface="Arial" charset="0"/>
              </a:rPr>
              <a:t>”</a:t>
            </a:r>
            <a:r>
              <a:rPr lang="ru-RU" altLang="ru-RU" sz="1200" dirty="0">
                <a:latin typeface="Arial" charset="0"/>
              </a:rPr>
              <a:t> 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207301" y="2812711"/>
            <a:ext cx="8908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charset="0"/>
              </a:rPr>
              <a:t>Приказ государственного комитета РФ по высшему образованию от 5</a:t>
            </a:r>
            <a:r>
              <a:rPr lang="en-US" altLang="ru-RU" sz="1200" dirty="0">
                <a:latin typeface="Arial" charset="0"/>
              </a:rPr>
              <a:t> </a:t>
            </a:r>
            <a:r>
              <a:rPr lang="ru-RU" altLang="ru-RU" sz="1200" dirty="0">
                <a:latin typeface="Arial" charset="0"/>
              </a:rPr>
              <a:t>марта 1994 года №180 </a:t>
            </a:r>
            <a:endParaRPr lang="ru-RU" altLang="ru-RU" sz="1200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" charset="0"/>
              </a:rPr>
              <a:t>"</a:t>
            </a:r>
            <a:r>
              <a:rPr lang="ru-RU" altLang="ru-RU" sz="1200" dirty="0">
                <a:latin typeface="Arial" charset="0"/>
              </a:rPr>
              <a:t>Об утверждении государственного стандарта в части классификатора направлений и специальностей </a:t>
            </a:r>
            <a:r>
              <a:rPr lang="ru-RU" altLang="ru-RU" sz="1200" dirty="0" smtClean="0">
                <a:latin typeface="Arial" charset="0"/>
              </a:rPr>
              <a:t>ВПО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4497992" y="256069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19</a:t>
            </a:r>
            <a:r>
              <a:rPr lang="en-US" altLang="ru-RU" sz="1400" b="1" dirty="0">
                <a:solidFill>
                  <a:srgbClr val="C00000"/>
                </a:solidFill>
                <a:latin typeface="Arial" charset="0"/>
              </a:rPr>
              <a:t>94</a:t>
            </a:r>
            <a:endParaRPr lang="ru-RU" altLang="ru-RU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8617" y="57289"/>
            <a:ext cx="71308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Министерства образования о перечнях специальностей и направлениях подготовки 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9" y="210981"/>
            <a:ext cx="951769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4522528" y="3232003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20</a:t>
            </a:r>
            <a:r>
              <a:rPr lang="en-US" altLang="ru-RU" sz="1400" b="1" dirty="0" smtClean="0">
                <a:solidFill>
                  <a:srgbClr val="C00000"/>
                </a:solidFill>
                <a:latin typeface="Arial" charset="0"/>
              </a:rPr>
              <a:t>0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charset="0"/>
              </a:rPr>
              <a:t>0</a:t>
            </a:r>
            <a:endParaRPr lang="ru-RU" altLang="ru-RU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6582" y="3478657"/>
            <a:ext cx="8889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РФ от 06.04.2000г. №1010 "Об утверждении указателей соответствия между ранее действующим и новым классификатором (перечнем) направлений и специальностей высшего профессионального образования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22528" y="3991649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20</a:t>
            </a:r>
            <a:r>
              <a:rPr lang="en-US" altLang="ru-RU" sz="1400" b="1" dirty="0" smtClean="0">
                <a:solidFill>
                  <a:srgbClr val="C00000"/>
                </a:solidFill>
                <a:latin typeface="Arial" charset="0"/>
              </a:rPr>
              <a:t>0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charset="0"/>
              </a:rPr>
              <a:t>5</a:t>
            </a:r>
            <a:endParaRPr lang="ru-RU" altLang="ru-RU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974" y="4289630"/>
            <a:ext cx="8064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altLang="ru-RU" sz="1200" dirty="0">
                <a:latin typeface="Arial" charset="0"/>
              </a:rPr>
              <a:t>Министерства образования и науки РФ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12.01.2005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№4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перечня направлений подготовки (специальностей)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ВПО"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9"/>
          <p:cNvSpPr>
            <a:spLocks noChangeArrowheads="1"/>
          </p:cNvSpPr>
          <p:nvPr/>
        </p:nvSpPr>
        <p:spPr bwMode="auto">
          <a:xfrm>
            <a:off x="4541575" y="4751295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20</a:t>
            </a:r>
            <a:r>
              <a:rPr lang="en-US" altLang="ru-RU" sz="1400" b="1" dirty="0">
                <a:solidFill>
                  <a:srgbClr val="C00000"/>
                </a:solidFill>
                <a:latin typeface="Arial" charset="0"/>
              </a:rPr>
              <a:t>09</a:t>
            </a:r>
            <a:endParaRPr lang="ru-RU" altLang="ru-RU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3974" y="5049276"/>
            <a:ext cx="872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charset="0"/>
              </a:rPr>
              <a:t>Приказ Министерства образования и науки РФ от 17 сентября 2009 года №337 </a:t>
            </a:r>
            <a:endParaRPr lang="ru-RU" altLang="ru-RU" sz="1200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smtClean="0">
                <a:latin typeface="Arial" charset="0"/>
              </a:rPr>
              <a:t>“</a:t>
            </a:r>
            <a:r>
              <a:rPr lang="ru-RU" altLang="ru-RU" sz="1200" dirty="0">
                <a:latin typeface="Arial" charset="0"/>
              </a:rPr>
              <a:t>Об утверждении перечней направлений подготовки высшего профессионального образования</a:t>
            </a:r>
            <a:r>
              <a:rPr lang="en-US" altLang="ru-RU" sz="1200" dirty="0">
                <a:latin typeface="Arial" charset="0"/>
              </a:rPr>
              <a:t>”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4522528" y="5440894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Arial" charset="0"/>
              </a:rPr>
              <a:t>2013</a:t>
            </a:r>
          </a:p>
        </p:txBody>
      </p:sp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191194" y="5675583"/>
            <a:ext cx="8109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C00000"/>
                </a:solidFill>
                <a:latin typeface="Arial" charset="0"/>
              </a:rPr>
              <a:t>Приказ Министерства образования и науки РФ от 12 сентября 2013 года №1061 </a:t>
            </a:r>
            <a:endParaRPr lang="ru-RU" altLang="ru-RU" sz="1200" dirty="0" smtClean="0">
              <a:solidFill>
                <a:srgbClr val="C00000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C00000"/>
                </a:solidFill>
                <a:latin typeface="Arial" charset="0"/>
              </a:rPr>
              <a:t>"</a:t>
            </a:r>
            <a:r>
              <a:rPr lang="ru-RU" altLang="ru-RU" sz="1200" dirty="0">
                <a:solidFill>
                  <a:srgbClr val="C00000"/>
                </a:solidFill>
                <a:latin typeface="Arial" charset="0"/>
              </a:rPr>
              <a:t>Об утверждении перечней специальностей и направлений подготовки высшего образования"</a:t>
            </a:r>
          </a:p>
        </p:txBody>
      </p:sp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192332" y="6112063"/>
            <a:ext cx="88441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Arial" charset="0"/>
              </a:rPr>
              <a:t>Приказ Министерства образования и науки РФ от 18 ноября 2013 года №</a:t>
            </a:r>
            <a:r>
              <a:rPr lang="en-US" altLang="ru-RU" sz="1200" dirty="0">
                <a:latin typeface="Arial" charset="0"/>
              </a:rPr>
              <a:t>1245</a:t>
            </a:r>
            <a:r>
              <a:rPr lang="ru-RU" altLang="ru-RU" sz="1200" dirty="0">
                <a:latin typeface="Arial" charset="0"/>
              </a:rPr>
              <a:t> </a:t>
            </a:r>
            <a:endParaRPr lang="ru-RU" altLang="ru-RU" sz="1200" dirty="0" smtClean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" charset="0"/>
              </a:rPr>
              <a:t>"</a:t>
            </a:r>
            <a:r>
              <a:rPr lang="ru-RU" altLang="ru-RU" sz="1200" dirty="0">
                <a:latin typeface="Arial" charset="0"/>
              </a:rPr>
              <a:t>Об установлении соответствия направлений подготовки высшего образования - </a:t>
            </a:r>
            <a:r>
              <a:rPr lang="ru-RU" altLang="ru-RU" sz="1200" dirty="0" err="1">
                <a:latin typeface="Arial" charset="0"/>
              </a:rPr>
              <a:t>бакалавриата</a:t>
            </a:r>
            <a:r>
              <a:rPr lang="ru-RU" altLang="ru-RU" sz="1200" dirty="0">
                <a:latin typeface="Arial" charset="0"/>
              </a:rPr>
              <a:t>, направлений подготовки высшего образования - магистратуры, специальностей высшего образования - ...</a:t>
            </a:r>
            <a:r>
              <a:rPr lang="en-US" altLang="ru-RU" sz="1200" dirty="0">
                <a:latin typeface="Arial" charset="0"/>
              </a:rPr>
              <a:t>”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8719" y="54547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сейчас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7342695" y="5656670"/>
            <a:ext cx="432048" cy="27369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173" y="3282179"/>
            <a:ext cx="1626827" cy="93371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Формальная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042" y="2097300"/>
            <a:ext cx="1626827" cy="989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2642" y="2097299"/>
            <a:ext cx="2709558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подаче заявления и комплекта подтверждающих документов на включение в НРС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7042" y="5013107"/>
            <a:ext cx="1626827" cy="141147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Углубленная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211636"/>
            <a:ext cx="77099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Проверки сведений в Национальном реестре специалистов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208" y="11883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456" y="11858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проводит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1185145"/>
            <a:ext cx="399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проводится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11" y="2165141"/>
            <a:ext cx="1311420" cy="9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123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53" y="329468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53" y="5186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580616" y="2097299"/>
            <a:ext cx="2410159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Проверяется комплектность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правильность представленных сведений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80616" y="3267856"/>
            <a:ext cx="2410159" cy="1092607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Проверяется соответствие изложенных в заявлении сведений подтверждающим их документам,  соответствие их НПА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4707" y="1178870"/>
            <a:ext cx="206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проводится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662642" y="3250930"/>
            <a:ext cx="2709558" cy="1169551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электронных сканов документов в АИС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НРС, заверенных ЭЦП СРО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30314" y="5013107"/>
            <a:ext cx="2360461" cy="14699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поступившего бумажного комплекта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сканов,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размещенных в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НРС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получения ответов на направленные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в образовательные организации, ПФР, работодателям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62642" y="5013107"/>
            <a:ext cx="2709558" cy="14699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поступлении бумажного комплекта документов на включение в НРС.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жалобы на включение факт включения специалиста в НРС.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9632" y="1600599"/>
            <a:ext cx="90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включения сведений в Национальный реестр специалистов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947" y="4505037"/>
            <a:ext cx="90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включения сведений в Национальный реестр специалистов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81295"/>
          <a:ext cx="864096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9195"/>
                <a:gridCol w="3341765"/>
              </a:tblGrid>
              <a:tr h="2225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по Регламента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НОСТРОЙ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252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срок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рассмотрения заявления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рабочих дней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252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проведения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формальной экспертизы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рабочих дней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6758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принятия решения о возвращении заявления или приостановлении его рассмотрения с направлением запроса заявителю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рабочих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дней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4505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уведомления заявителя о приостановлении рассмотрения заявления и направления заявителю запроса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дня, следующего за днем принятия решения.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252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приостановления рассмотрения заявления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календарных дней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4505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Продление срока приостановления (при рассмотрении вопроса об исключении сведений из реестра)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30 дней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получения ответов на запросы)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252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уведомления заявителя о решении по существу заявления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рабочих дня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408969" y="232998"/>
            <a:ext cx="7434092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Сроки, связанные с процедурой </a:t>
            </a:r>
            <a:b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Национального реестра специалистов в области строительства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9" y="210981"/>
            <a:ext cx="951769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76849" y="-2596"/>
            <a:ext cx="770997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Ключевые этапы по созданию Национального реестра специалистов в области строительства в 2017 году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2" y="96806"/>
            <a:ext cx="951769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7805" y="1252143"/>
            <a:ext cx="2016224" cy="216694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ЯНВАРЬ 2017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НОСТРОЙ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утвердил Концептуальные подходы по ведению НРС;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Разработал регламент НОСТРОЙ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ведению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НРС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9449" y="1243121"/>
            <a:ext cx="2304256" cy="5394105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МАРТ 2017</a:t>
            </a:r>
          </a:p>
          <a:p>
            <a:pPr algn="ctr">
              <a:lnSpc>
                <a:spcPct val="107000"/>
              </a:lnSpc>
            </a:pP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Минстрой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утверждает приказ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порядке ведения национального реестра специалистов в области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строительства,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также о перечне направлений подготовки специалистов в области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строительства»</a:t>
            </a:r>
          </a:p>
          <a:p>
            <a:pPr algn="ctr">
              <a:lnSpc>
                <a:spcPct val="107000"/>
              </a:lnSpc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НОСТРОЙ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утверждает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Регламент по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ведению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НРС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начинают предварительную работу по сбору заявлений и документов на включение данных о специалисте в НРС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288" y="1232009"/>
            <a:ext cx="2017392" cy="3780522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 2017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НОСТРОЙ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начинает опытную эксплуатацию программного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НРС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утверждают разработанный НОСТРОЙ квалификационный стандарт «Специалист по организации строительства»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1232009"/>
            <a:ext cx="2017392" cy="5394105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ИЮЛЬ 2017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НОСТРОЙ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запускает полноценное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функционирования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НРС. В НРС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уже должны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содержаться сведения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специалистах в области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строительства.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приводит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внутренние документы в соответствие с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ГрК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Строительная организация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должна подтвердить соответствие стандартам деятельности СРО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1" y="3522839"/>
            <a:ext cx="936104" cy="73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144341" y="1534747"/>
            <a:ext cx="8998728" cy="2141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123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2" y="1153231"/>
            <a:ext cx="8712328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6576" y="114719"/>
            <a:ext cx="77099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 «Национальный реестр специалистов» на сайте НОСТРОЙ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16" y="5613477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www.nostroy.ru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 раздел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котором размещается вся информация, которая касается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Национального реестра специалистов в области строительства (нормативная база, методические документы, инструкции пользователям)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564904"/>
            <a:ext cx="84969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547502" y="1268760"/>
            <a:ext cx="6588224" cy="5265378"/>
          </a:xfrm>
          <a:prstGeom prst="triangle">
            <a:avLst/>
          </a:prstGeom>
          <a:solidFill>
            <a:srgbClr val="D4F5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76" y="1049012"/>
            <a:ext cx="4781426" cy="70317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13232" y="692391"/>
            <a:ext cx="7322924" cy="3213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 372-ФЗ в области кадрового обеспечения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3178258"/>
            <a:ext cx="5544616" cy="156966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Отследить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квалифицированных кадров у строительных организаций - членов СРО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932" y="5157192"/>
            <a:ext cx="7272808" cy="150810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ведение Национального реестра специалистов в области строительства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8386" y="1325272"/>
            <a:ext cx="357103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ст. 55.5-1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РФ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Специалисты по организации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инженерных изысканий, проектирования и строительства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743956" y="4747918"/>
            <a:ext cx="301357" cy="37092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744922" y="2819260"/>
            <a:ext cx="271977" cy="34233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420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>
            <a:off x="2204217" y="1429615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stCxn id="30" idx="3"/>
            <a:endCxn id="37" idx="1"/>
          </p:cNvCxnSpPr>
          <p:nvPr/>
        </p:nvCxnSpPr>
        <p:spPr>
          <a:xfrm>
            <a:off x="2195736" y="2612533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195736" y="3771022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95736" y="5006607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195736" y="6133000"/>
            <a:ext cx="3026778" cy="151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863" y="4437311"/>
            <a:ext cx="2617187" cy="1063355"/>
          </a:xfrm>
          <a:prstGeom prst="rect">
            <a:avLst/>
          </a:prstGeom>
          <a:ln w="12700">
            <a:solidFill>
              <a:schemeClr val="dk1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2400202" y="3251346"/>
            <a:ext cx="2617847" cy="10633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00203" y="2089923"/>
            <a:ext cx="2617846" cy="10633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417163" y="884035"/>
            <a:ext cx="2600886" cy="106335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03" y="5639825"/>
            <a:ext cx="2618509" cy="1052262"/>
          </a:xfrm>
          <a:prstGeom prst="rect">
            <a:avLst/>
          </a:prstGeom>
          <a:ln w="12700">
            <a:solidFill>
              <a:schemeClr val="dk1"/>
            </a:solidFill>
          </a:ln>
        </p:spPr>
      </p:pic>
      <p:sp>
        <p:nvSpPr>
          <p:cNvPr id="41" name="Прямоугольник 40"/>
          <p:cNvSpPr/>
          <p:nvPr/>
        </p:nvSpPr>
        <p:spPr>
          <a:xfrm>
            <a:off x="174840" y="895989"/>
            <a:ext cx="2020896" cy="1063355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7 ст. 55</a:t>
            </a:r>
            <a:r>
              <a:rPr lang="ru-RU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«Специалисты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инженерных изысканий, архитектурно-строительного проектирования. строительства»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32966" y="60162"/>
            <a:ext cx="8771513" cy="647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полномочий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28" y="3302365"/>
            <a:ext cx="1311420" cy="9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rcRect l="34721" r="38525" b="45396"/>
          <a:stretch>
            <a:fillRect/>
          </a:stretch>
        </p:blipFill>
        <p:spPr bwMode="auto">
          <a:xfrm>
            <a:off x="2435640" y="2142523"/>
            <a:ext cx="1196427" cy="9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sroportal.ru/media/nopri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56" y="2136486"/>
            <a:ext cx="1161147" cy="8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e.halilova\Desktop\Логотипы\миснстро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53" y="972087"/>
            <a:ext cx="2131570" cy="8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5986" y="2857229"/>
            <a:ext cx="31733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объединения</a:t>
            </a:r>
            <a:endParaRPr lang="ru-RU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86272" y="56534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организации строительства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52094"/>
            <a:ext cx="1593944" cy="8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3359286" y="4645822"/>
            <a:ext cx="164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– член СРО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" name="Picture 2" descr="http://gigados.ru/wp-content/uploads/2015/06/nste.ru_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0177" r="7923"/>
          <a:stretch/>
        </p:blipFill>
        <p:spPr bwMode="auto">
          <a:xfrm>
            <a:off x="2591470" y="5657116"/>
            <a:ext cx="691522" cy="9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951769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229522" y="884035"/>
            <a:ext cx="3822937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Разрабатывает Порядок ведения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реестра специалистов и перечень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направлений подготовки в области строительства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2987" y="5634278"/>
            <a:ext cx="2040161" cy="1063355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ч.2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ст.52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«Осуществление строительства, реконструкции, капитального ремонта объекта капитального строительства»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575" y="4451235"/>
            <a:ext cx="2040161" cy="1057220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 ст.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55.5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«Стандарты и внутренние документы СРО»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575" y="3247062"/>
            <a:ext cx="2040161" cy="1063355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4 ст. 55.5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«Стандарты и внутренние документы СРО»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0400" y="2080855"/>
            <a:ext cx="2025336" cy="1063355"/>
          </a:xfrm>
          <a:prstGeom prst="rect">
            <a:avLst/>
          </a:prstGeom>
          <a:solidFill>
            <a:srgbClr val="C0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ч.11 ст.55.20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«Национальные объединения саморегулируемых организаций»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2514" y="5639888"/>
            <a:ext cx="3829945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Специалистами по организации строительства (главными инженерами проектов) обеспечивается выполнение договоров строительного подряда, стороной которого является член СРО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22515" y="4458630"/>
            <a:ext cx="3829944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– член СРО должна иметь в штате минимум 2-х специалистов по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(главных инженеров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22514" y="2096054"/>
            <a:ext cx="3829945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функциям Национальных объединений относится ведение Национальных реестров специалистов. Также они разрабатывают регламенты ведения Национальных реестров специалистов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22515" y="3263696"/>
            <a:ext cx="3829944" cy="10633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 квалификационные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дифференцированные в зависимости от направления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 Следит, чтобы организации – члены СРО соответствовали требованиям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751" y="289673"/>
            <a:ext cx="8907236" cy="5866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подготовке документов для Национального реестра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в области строительства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4" y="1196752"/>
          <a:ext cx="8928993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50"/>
                <a:gridCol w="3625171"/>
                <a:gridCol w="3428733"/>
                <a:gridCol w="1428639"/>
              </a:tblGrid>
              <a:tr h="27366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Действие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16204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Приказа Минстрой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порядке ведения НРС в области строительства,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 также о перечне направлений подготовки специалистов в области строительства»</a:t>
                      </a:r>
                      <a:endParaRPr lang="ru-RU" sz="1600" b="1" kern="12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20.01.2017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был размещен на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www.regulation.gov.ru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Ориентировочная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дата принятия -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2017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(План-график по подготовке </a:t>
                      </a:r>
                      <a:b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проектов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актов Правительства РФ, утвержденный Д.Н.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Козаком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2016 г. №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5751п-П9)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Минстрой России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48930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Регламента ведения Национального реестра специалистов в области строительства</a:t>
                      </a:r>
                      <a:endParaRPr lang="ru-RU" sz="16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.2017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ОДОБРЕН СОВЕТОМ НОСТРОЙ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baseline="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 на сайте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www.nostroy.ru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</a:tr>
              <a:tr h="48075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4F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программного обеспечения </a:t>
                      </a: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Национального реестра специалистов в области строительства</a:t>
                      </a:r>
                      <a:endParaRPr lang="ru-RU" sz="16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</a:t>
                      </a: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16779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894" y="553591"/>
            <a:ext cx="7280140" cy="586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включаемые в Национальный реестр специалистов в области строительства </a:t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(согласно Приказу Минстроя России)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6197"/>
              </p:ext>
            </p:extLst>
          </p:nvPr>
        </p:nvGraphicFramePr>
        <p:xfrm>
          <a:off x="611560" y="1844824"/>
          <a:ext cx="7836243" cy="4448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784"/>
                <a:gridCol w="6886459"/>
              </a:tblGrid>
              <a:tr h="4269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4F9FC"/>
                    </a:solidFill>
                  </a:tcPr>
                </a:tc>
              </a:tr>
              <a:tr h="42693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фамилия, имя, отчество (последнее – при наличии) физического лица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4F9FC"/>
                    </a:solidFill>
                  </a:tcPr>
                </a:tc>
              </a:tr>
              <a:tr h="3868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идентификационный номер специалиста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4F9F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осуществляемых физическим лицом работ (организация выполнения работ по инженерным изысканиям, по подготовке проектной документации, по строительству, реконструкции, капитальному ремонту объектов капитального строительства)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4F9FC"/>
                    </a:solidFill>
                  </a:tcPr>
                </a:tc>
              </a:tr>
              <a:tr h="6560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принятия решения о включении сведений о физическом лице в национальный реестр или решения об исключении сведений о таком физическом лице из национального реестра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4F9FC"/>
                    </a:solidFill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дата окончания срока нахождения физического лица в национальном реестре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4F9FC"/>
                    </a:solidFill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квалификации специалиста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4F9FC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85751" y="768074"/>
            <a:ext cx="7322924" cy="3213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Специалистам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13378"/>
            <a:ext cx="3472909" cy="33337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0475" y="5928663"/>
            <a:ext cx="898842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п.2. ч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 ст. 55.5 «Стандарты и внутренние документы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СРО» 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1, 3, 5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55</a:t>
            </a:r>
            <a:r>
              <a:rPr lang="ru-RU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«Специалисты по организации строительства» </a:t>
            </a:r>
            <a:r>
              <a:rPr lang="ru-RU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3890" y="1746927"/>
            <a:ext cx="2739826" cy="1122691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должны быть включены 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реестры специалистов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1746928"/>
            <a:ext cx="2788862" cy="11226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должно быть не менее чем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специалиста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месту основной работы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60317" y="4424437"/>
            <a:ext cx="3253399" cy="1122691"/>
          </a:xfrm>
          <a:prstGeom prst="rect">
            <a:avLst/>
          </a:prstGeom>
          <a:solidFill>
            <a:srgbClr val="D4F5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</a:t>
            </a: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предусмотрены п.5. ст. 55</a:t>
            </a:r>
            <a:r>
              <a:rPr lang="ru-RU" sz="15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 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524" y="3046148"/>
            <a:ext cx="571019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организации выполнения работ по строительству, реконструкции, капитального ремонта объекта капитального строительства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144" y="4423006"/>
            <a:ext cx="2319810" cy="112412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 – главный инженер проекта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713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обязанности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по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0992" y="6198852"/>
            <a:ext cx="427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Основание: п.5 ст. 55.5-1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3847618"/>
              </p:ext>
            </p:extLst>
          </p:nvPr>
        </p:nvGraphicFramePr>
        <p:xfrm>
          <a:off x="287016" y="1196752"/>
          <a:ext cx="86774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438297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приемки объекта капитального строительства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объекта требованиям технических регламентов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параметров объекта проектной документации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требованиям энергетической эффективности и требованиям оснащенности объекта приборами учета используемых энергетических ресурсов;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объекта техническим условиям подключения к сетям</a:t>
            </a: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25541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>
            <a:off x="2539657" y="880424"/>
            <a:ext cx="1223" cy="955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539657" y="2271689"/>
            <a:ext cx="0" cy="2451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6093" y="4723035"/>
            <a:ext cx="7375367" cy="1952538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Ассоциация «Национальное объединение строителей»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проверка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документов: электронных сканов в личном кабинете СРО и направленных непосредственно в НОСТРОЙ;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принятие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 о включении/не включении в НРС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течение 14 дней с момента принятия документов у заявителя (при необходимости запрос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дополнит.сведений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углубленная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достоверности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представленных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документов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03304" y="2720166"/>
            <a:ext cx="5461045" cy="1554391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Саморегулируемая организация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предварительный прием, проверка и сканирование документов 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размещение сканов в личном кабинете СРО, заверение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ЭЦП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направление оригиналов документов в НОСТРОЙ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-58467" y="42139"/>
            <a:ext cx="9313984" cy="494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действий заявителя по подаче заявлений Национальный реестр специалистов</a:t>
            </a:r>
            <a:endParaRPr 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15" y="2731756"/>
            <a:ext cx="792922" cy="5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1" y="4796634"/>
            <a:ext cx="750582" cy="5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682201" y="589110"/>
            <a:ext cx="5832648" cy="558366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- специалист по организации строительства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093" y="1594581"/>
            <a:ext cx="4816039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документы подаются через СРО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(более удобный и дешевый способ, которым можно воспользоваться заранее.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Нотариально заверяется только заявление и копия диплома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cxnSp>
        <p:nvCxnSpPr>
          <p:cNvPr id="21" name="Соединительная линия уступом 20"/>
          <p:cNvCxnSpPr>
            <a:stCxn id="62" idx="3"/>
            <a:endCxn id="61" idx="3"/>
          </p:cNvCxnSpPr>
          <p:nvPr/>
        </p:nvCxnSpPr>
        <p:spPr>
          <a:xfrm flipH="1" flipV="1">
            <a:off x="7514849" y="868293"/>
            <a:ext cx="736611" cy="4831011"/>
          </a:xfrm>
          <a:prstGeom prst="bentConnector3">
            <a:avLst>
              <a:gd name="adj1" fmla="val -3103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 rot="5400000">
            <a:off x="7788564" y="2917616"/>
            <a:ext cx="17514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 включении в Национальный реестр специалистов</a:t>
            </a:r>
          </a:p>
        </p:txBody>
      </p:sp>
      <p:cxnSp>
        <p:nvCxnSpPr>
          <p:cNvPr id="25" name="Соединительная линия уступом 24"/>
          <p:cNvCxnSpPr>
            <a:stCxn id="62" idx="1"/>
            <a:endCxn id="61" idx="1"/>
          </p:cNvCxnSpPr>
          <p:nvPr/>
        </p:nvCxnSpPr>
        <p:spPr>
          <a:xfrm rot="10800000" flipH="1">
            <a:off x="876093" y="868294"/>
            <a:ext cx="806108" cy="4831011"/>
          </a:xfrm>
          <a:prstGeom prst="bentConnector3">
            <a:avLst>
              <a:gd name="adj1" fmla="val -2835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 rot="16200000">
            <a:off x="-482690" y="3034658"/>
            <a:ext cx="19855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ыписка о включении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 Национальный реестр специалистов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106424" y="1147476"/>
            <a:ext cx="56607" cy="3575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6429362" y="1637999"/>
            <a:ext cx="1806818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2: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подаются непосредственно в НОСТРОЙ по почте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документы подаются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нотариально заверенном виде)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1965696" y="1885934"/>
            <a:ext cx="4748012" cy="3852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20234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Документы для включения сведений о специалисте в области строительства в Национальный реестр специалистов в области строительства</a:t>
            </a:r>
          </a:p>
          <a:p>
            <a:pPr algn="ctr"/>
            <a:endParaRPr lang="ru-RU" sz="2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gigados.ru/wp-content/uploads/2015/06/nste.ru_1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0177" r="7923"/>
          <a:stretch/>
        </p:blipFill>
        <p:spPr bwMode="auto">
          <a:xfrm>
            <a:off x="466972" y="1404414"/>
            <a:ext cx="1198848" cy="16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924" y="1327835"/>
            <a:ext cx="2024262" cy="1696312"/>
          </a:xfrm>
          <a:prstGeom prst="rect">
            <a:avLst/>
          </a:prstGeom>
        </p:spPr>
      </p:pic>
      <p:pic>
        <p:nvPicPr>
          <p:cNvPr id="1026" name="Picture 2" descr="Картинки по запросу заявление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67" y="1156000"/>
            <a:ext cx="1836623" cy="18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5696" y="2874432"/>
            <a:ext cx="5111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(нотариально заверенное)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2884705"/>
            <a:ext cx="15659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специалистов в области строительства  </a:t>
            </a:r>
          </a:p>
        </p:txBody>
      </p:sp>
      <p:sp>
        <p:nvSpPr>
          <p:cNvPr id="14" name="Плюс 13"/>
          <p:cNvSpPr/>
          <p:nvPr/>
        </p:nvSpPr>
        <p:spPr>
          <a:xfrm>
            <a:off x="4465478" y="3226559"/>
            <a:ext cx="504056" cy="51662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4" descr="Картинки по запросу диплом о высшем образовании в строительств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10" y="3808746"/>
            <a:ext cx="1172205" cy="8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трудовая книж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41" y="3786404"/>
            <a:ext cx="615323" cy="8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удостоверение о повышении квалифик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19" y="5131634"/>
            <a:ext cx="936104" cy="8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артинки по запросу справка об отсутствии судимо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37" y="5102353"/>
            <a:ext cx="981550" cy="8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артинки по запросу разрешение на работу для иностранных гражда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44" y="5359429"/>
            <a:ext cx="871837" cy="6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аспорт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5" y="3729303"/>
            <a:ext cx="735554" cy="9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32153" y="4670957"/>
            <a:ext cx="1304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паспорта</a:t>
            </a:r>
          </a:p>
        </p:txBody>
      </p:sp>
      <p:pic>
        <p:nvPicPr>
          <p:cNvPr id="1030" name="Picture 6" descr="Картинки по запросу снилс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05" y="3697708"/>
            <a:ext cx="1196262" cy="8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487292" y="4662217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СНИЛС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97007" y="4658855"/>
            <a:ext cx="25740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Диплома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нотариально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заверенная)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36185" y="4658855"/>
            <a:ext cx="3001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Выписка из трудовой книжки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62422" y="6000042"/>
            <a:ext cx="2321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 о повышении квалификации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1098" y="6080235"/>
            <a:ext cx="232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Разрешения на работу (для иностранных граждан)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11746" y="5974194"/>
            <a:ext cx="202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об отсутствии судимости (оригинал)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Картинки по запросу документ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8" y="5177516"/>
            <a:ext cx="886366" cy="7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-18072" y="5931452"/>
            <a:ext cx="1761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должностной инструкции или выписка трудового договора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6389</TotalTime>
  <Words>1607</Words>
  <Application>Microsoft Office PowerPoint</Application>
  <PresentationFormat>Экран (4:3)</PresentationFormat>
  <Paragraphs>221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Презентация PowerPoint</vt:lpstr>
      <vt:lpstr>Дорожная карта по подготовке документов для Национального реестра специалистов в области строительства </vt:lpstr>
      <vt:lpstr>Сведения включаемые в Национальный реестр специалистов в области строительства  (согласно Приказу Минстроя России)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Кришталь Владислав Викторович</cp:lastModifiedBy>
  <cp:revision>417</cp:revision>
  <cp:lastPrinted>2017-02-20T13:42:55Z</cp:lastPrinted>
  <dcterms:created xsi:type="dcterms:W3CDTF">2015-04-01T11:10:58Z</dcterms:created>
  <dcterms:modified xsi:type="dcterms:W3CDTF">2017-02-21T07:50:50Z</dcterms:modified>
</cp:coreProperties>
</file>